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0" r:id="rId3"/>
    <p:sldId id="259" r:id="rId4"/>
    <p:sldId id="267" r:id="rId5"/>
    <p:sldId id="262" r:id="rId6"/>
    <p:sldId id="263" r:id="rId7"/>
    <p:sldId id="266" r:id="rId8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C81A2A-2397-40D1-8A41-3E253DECC9CC}">
          <p14:sldIdLst>
            <p14:sldId id="257"/>
            <p14:sldId id="260"/>
            <p14:sldId id="259"/>
            <p14:sldId id="267"/>
            <p14:sldId id="262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C5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2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684" y="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E86B-A7C7-4A75-9A63-AEB9D2A5E39A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26EE-CE7F-46EE-B32A-00E084785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5B5-84EC-4A8D-95E9-4F37B21B9CB8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8F4-0D07-4A15-9798-109BA8CC7880}" type="slidenum">
              <a:rPr lang="en-ZA" smtClean="0"/>
              <a:pPr>
                <a:defRPr/>
              </a:pPr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687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1" y="4082242"/>
            <a:ext cx="5862437" cy="169342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949" y="5530412"/>
            <a:ext cx="8534400" cy="82593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79" y="-66947"/>
            <a:ext cx="5705415" cy="692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91" y="-189247"/>
            <a:ext cx="6470808" cy="25883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37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3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66079" y="245242"/>
            <a:ext cx="8737600" cy="832071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232" y="556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259" y="4572000"/>
            <a:ext cx="188342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57189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-fpmseta.org.za/" TargetMode="External"/><Relationship Id="rId2" Type="http://schemas.openxmlformats.org/officeDocument/2006/relationships/hyperlink" Target="http://www.fpmlearning.org.z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ittechnical@fpmseta.org.z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97003"/>
            <a:ext cx="6619742" cy="1860998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3200" b="1" dirty="0">
                <a:solidFill>
                  <a:prstClr val="white"/>
                </a:solidFill>
              </a:rPr>
              <a:t>FP&amp;M SETA</a:t>
            </a:r>
          </a:p>
          <a:p>
            <a:pPr algn="ctr" defTabSz="457189"/>
            <a:r>
              <a:rPr lang="en-US" sz="3200" b="1" dirty="0">
                <a:solidFill>
                  <a:prstClr val="white"/>
                </a:solidFill>
              </a:rPr>
              <a:t>PRESENTATION ON </a:t>
            </a:r>
          </a:p>
          <a:p>
            <a:pPr algn="ctr" defTabSz="457189"/>
            <a:r>
              <a:rPr lang="en-US" sz="3200" b="1" dirty="0">
                <a:solidFill>
                  <a:prstClr val="white"/>
                </a:solidFill>
              </a:rPr>
              <a:t>E-QUALIFICATION AND CAREER PORTAL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211" y="1350893"/>
            <a:ext cx="3873863" cy="38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3719795" y="1526959"/>
            <a:ext cx="7333863" cy="4511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30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Background About E-Qualification Portal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Functionality and Features of the E-Qualifications Portal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      Background About Career Portal 	                                                                                                      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            Functionality and Features of the Career Portal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                       Access, Support and Live Demo</a:t>
            </a:r>
            <a:endParaRPr lang="en-US" sz="2096" dirty="0">
              <a:solidFill>
                <a:srgbClr val="A5B87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1006">
            <a:off x="2948557" y="554881"/>
            <a:ext cx="1078307" cy="5777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7585" y="1618286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01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471" y="2090989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02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4820" y="2608293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03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0101" y="3179803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04</a:t>
            </a:r>
            <a:endParaRPr lang="en-US" sz="3048" dirty="0">
              <a:solidFill>
                <a:srgbClr val="78AAA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55" y="3415196"/>
            <a:ext cx="2913069" cy="2913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49322" y="438477"/>
            <a:ext cx="178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EA2C99-2AF4-41B0-9411-4C9839484136}"/>
              </a:ext>
            </a:extLst>
          </p:cNvPr>
          <p:cNvSpPr/>
          <p:nvPr/>
        </p:nvSpPr>
        <p:spPr>
          <a:xfrm>
            <a:off x="4471425" y="3751313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05</a:t>
            </a:r>
            <a:endParaRPr lang="en-US" sz="3048" dirty="0">
              <a:solidFill>
                <a:srgbClr val="78AA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8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5C4A-8FB1-4C44-8DC3-22A41B7257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882" y="150920"/>
            <a:ext cx="8539150" cy="1047754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en-ZA" dirty="0"/>
              <a:t> BACKGROUND, FEATURES AND BENEFITS OF                  E-QUALIFICATIONS 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8823-C061-49C6-A066-6083345B55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6250" y="1124312"/>
            <a:ext cx="11916340" cy="1837678"/>
          </a:xfrm>
        </p:spPr>
        <p:txBody>
          <a:bodyPr>
            <a:normAutofit fontScale="85000" lnSpcReduction="20000"/>
          </a:bodyPr>
          <a:lstStyle/>
          <a:p>
            <a:pPr marL="457188" lvl="1" indent="0">
              <a:buNone/>
            </a:pPr>
            <a:r>
              <a:rPr lang="en-ZA" sz="2100" b="1" dirty="0"/>
              <a:t>                                                                                 Background</a:t>
            </a:r>
            <a:r>
              <a:rPr lang="en-ZA" b="1" dirty="0"/>
              <a:t> </a:t>
            </a:r>
          </a:p>
          <a:p>
            <a:pPr marL="457188" lvl="1" indent="0">
              <a:buNone/>
            </a:pPr>
            <a:endParaRPr lang="en-ZA" b="1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dirty="0"/>
              <a:t>FP&amp;M SETA’s Digitisation strategy and Alignment to 4IR 	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dirty="0"/>
              <a:t>Free value add solution for  FP&amp;M SETA accredited service providers to manage learning and training process.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ZA" dirty="0"/>
              <a:t>Provision of QCTO accredited training and qualifications in a phased approach </a:t>
            </a:r>
            <a:endParaRPr lang="en-GB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dirty="0"/>
              <a:t>Digitisation of approved qualification and training content for online learning (Phase 2)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ZA" dirty="0"/>
              <a:t>Online administration of training and qualifications for SDP’s </a:t>
            </a:r>
          </a:p>
          <a:p>
            <a:pPr lvl="1"/>
            <a:endParaRPr lang="en-GB" dirty="0"/>
          </a:p>
          <a:p>
            <a:pPr marL="457188" lvl="1" indent="0" algn="ctr">
              <a:buNone/>
            </a:pPr>
            <a:endParaRPr lang="en-ZA" dirty="0"/>
          </a:p>
          <a:p>
            <a:pPr lvl="1"/>
            <a:endParaRPr lang="en-ZA" dirty="0"/>
          </a:p>
          <a:p>
            <a:pPr lvl="1"/>
            <a:endParaRPr lang="en-ZA" dirty="0"/>
          </a:p>
          <a:p>
            <a:pPr lvl="0"/>
            <a:endParaRPr lang="en-ZA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3948365-E3BD-4856-A8C7-5FCFB39A27E7}"/>
              </a:ext>
            </a:extLst>
          </p:cNvPr>
          <p:cNvSpPr txBox="1">
            <a:spLocks/>
          </p:cNvSpPr>
          <p:nvPr/>
        </p:nvSpPr>
        <p:spPr>
          <a:xfrm>
            <a:off x="206250" y="2813518"/>
            <a:ext cx="11916340" cy="3453699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                                                              Features and Benefits of the e-Qualification Portal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SCORM- Compliant and  User-friendly Interface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Smart Scheduling tool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Automated alters and notifications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Centralized learning Material and Content Management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Blended Learning Features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Assessment and Testing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Reporting , Tracking and Analytics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Data Privacy and Security.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Ease of Integration with IMIS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Ease of access through any smart mobile devices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Collaboration between leaners and facilitators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0FA33-D109-438A-8F60-3AA1F4BF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98" y="3238635"/>
            <a:ext cx="4290874" cy="2825121"/>
          </a:xfrm>
          <a:prstGeom prst="rect">
            <a:avLst/>
          </a:prstGeom>
          <a:effectLst>
            <a:glow rad="165100">
              <a:srgbClr val="00B050"/>
            </a:glow>
            <a:softEdge rad="1270000"/>
          </a:effectLst>
          <a:scene3d>
            <a:camera prst="orthographicFront">
              <a:rot lat="0" lon="21599956" rev="0"/>
            </a:camera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49C9-04F7-4D36-AA0F-88DA8FE5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32" y="55674"/>
            <a:ext cx="10972800" cy="832094"/>
          </a:xfrm>
        </p:spPr>
        <p:txBody>
          <a:bodyPr/>
          <a:lstStyle/>
          <a:p>
            <a:r>
              <a:rPr lang="en-US" dirty="0"/>
              <a:t>BACKGROUND ON CAREER PORTAL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59E221-74A4-44D7-9FF9-5ADA8D823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36847"/>
            <a:ext cx="12192000" cy="61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0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77646" y="183614"/>
            <a:ext cx="722578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517" lvl="1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FUNCTIONS AND FEATURES OF THE PORTAL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853594" y="1303224"/>
            <a:ext cx="10715432" cy="425115"/>
          </a:xfrm>
          <a:prstGeom prst="rect">
            <a:avLst/>
          </a:prstGeom>
        </p:spPr>
        <p:txBody>
          <a:bodyPr wrap="square" lIns="87099" tIns="43551" rIns="87099" bIns="43551">
            <a:spAutoFit/>
          </a:bodyPr>
          <a:lstStyle/>
          <a:p>
            <a:pPr algn="just"/>
            <a:r>
              <a:rPr lang="en-US" sz="2191" b="1" u="sng" dirty="0">
                <a:solidFill>
                  <a:schemeClr val="tx2">
                    <a:lumMod val="75000"/>
                  </a:schemeClr>
                </a:solidFill>
              </a:rPr>
              <a:t>Technological</a:t>
            </a:r>
            <a:r>
              <a:rPr lang="en-US" sz="2191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91" b="1" u="sng" dirty="0">
                <a:solidFill>
                  <a:schemeClr val="tx2">
                    <a:lumMod val="75000"/>
                  </a:schemeClr>
                </a:solidFill>
              </a:rPr>
              <a:t>Advancements</a:t>
            </a:r>
            <a:r>
              <a:rPr lang="en-US" sz="2191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</a:t>
            </a:r>
            <a:r>
              <a:rPr lang="en-US" sz="2191" b="1" u="sng" dirty="0">
                <a:solidFill>
                  <a:schemeClr val="tx2">
                    <a:lumMod val="75000"/>
                  </a:schemeClr>
                </a:solidFill>
              </a:rPr>
              <a:t>Content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6626537" y="1637931"/>
            <a:ext cx="4711869" cy="2601541"/>
          </a:xfrm>
          <a:prstGeom prst="snip2DiagRect">
            <a:avLst>
              <a:gd name="adj1" fmla="val 0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9" tIns="43551" rIns="87099" bIns="43551" rtlCol="0" anchor="ctr"/>
          <a:lstStyle/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FP&amp;M SETA Subsectors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Qualifications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Scarce and critical skills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Skills development interventions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opportunities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occupations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Stakeholders / companies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Videos and audio clips of our industries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7150" y="3436727"/>
            <a:ext cx="1609148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86" b="1" dirty="0">
                <a:solidFill>
                  <a:schemeClr val="bg1"/>
                </a:solidFill>
              </a:rPr>
              <a:t>Strengthen</a:t>
            </a:r>
            <a:r>
              <a:rPr lang="en-US" sz="1905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715" dirty="0"/>
          </a:p>
        </p:txBody>
      </p:sp>
      <p:sp>
        <p:nvSpPr>
          <p:cNvPr id="12" name="Rectangle 11"/>
          <p:cNvSpPr/>
          <p:nvPr/>
        </p:nvSpPr>
        <p:spPr>
          <a:xfrm>
            <a:off x="5284811" y="3451475"/>
            <a:ext cx="1609148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86" b="1" dirty="0">
                <a:solidFill>
                  <a:schemeClr val="bg1"/>
                </a:solidFill>
              </a:rPr>
              <a:t>Implement</a:t>
            </a:r>
            <a:endParaRPr lang="en-US" sz="1715" dirty="0"/>
          </a:p>
        </p:txBody>
      </p:sp>
      <p:sp>
        <p:nvSpPr>
          <p:cNvPr id="14" name="Snip Diagonal Corner Rectangle 13"/>
          <p:cNvSpPr/>
          <p:nvPr/>
        </p:nvSpPr>
        <p:spPr>
          <a:xfrm>
            <a:off x="773091" y="2224302"/>
            <a:ext cx="5034689" cy="2186249"/>
          </a:xfrm>
          <a:prstGeom prst="snip2DiagRect">
            <a:avLst>
              <a:gd name="adj1" fmla="val 0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9" tIns="43551" rIns="87099" bIns="43551" rtlCol="0" anchor="ctr"/>
          <a:lstStyle/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Mobility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RMS “Recruitment Management System”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Social media feeds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Adaptive function from any device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Secure login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Advanced reporting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Vacancy search functionality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73091" y="4471056"/>
            <a:ext cx="5034689" cy="2186249"/>
          </a:xfrm>
          <a:prstGeom prst="snip2DiagRect">
            <a:avLst>
              <a:gd name="adj1" fmla="val 0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9" tIns="43551" rIns="87099" bIns="43551" rtlCol="0" anchor="ctr"/>
          <a:lstStyle/>
          <a:p>
            <a:r>
              <a:rPr lang="en-US" sz="2000" b="1" dirty="0">
                <a:solidFill>
                  <a:srgbClr val="A5B878"/>
                </a:solidFill>
              </a:rPr>
              <a:t>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4" y="4119239"/>
            <a:ext cx="9888387" cy="20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2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1261" y="1146771"/>
            <a:ext cx="9971503" cy="400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647" indent="-326647">
              <a:buFont typeface="Arial" panose="020B0604020202020204" pitchFamily="34" charset="0"/>
              <a:buChar char="•"/>
            </a:pPr>
            <a:endParaRPr lang="en-US" sz="2096" dirty="0">
              <a:solidFill>
                <a:srgbClr val="54838D"/>
              </a:solidFill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r>
              <a:rPr lang="en-US" sz="2096" dirty="0">
                <a:solidFill>
                  <a:srgbClr val="54838D"/>
                </a:solidFill>
              </a:rPr>
              <a:t>The E-Qualifications Portal can be accessed through the below link</a:t>
            </a:r>
            <a:endParaRPr lang="en-ZA" sz="2400" b="1" dirty="0">
              <a:solidFill>
                <a:srgbClr val="70AD47"/>
              </a:solidFill>
              <a:hlinkClick r:id="rId2"/>
            </a:endParaRPr>
          </a:p>
          <a:p>
            <a:r>
              <a:rPr lang="en-ZA" sz="2400" b="1" dirty="0">
                <a:solidFill>
                  <a:srgbClr val="70AD47"/>
                </a:solidFill>
                <a:hlinkClick r:id="rId2"/>
              </a:rPr>
              <a:t>www.fpmlearning.org.za</a:t>
            </a:r>
            <a:r>
              <a:rPr lang="en-ZA" sz="2400" b="1" dirty="0">
                <a:solidFill>
                  <a:srgbClr val="70AD47"/>
                </a:solidFill>
              </a:rPr>
              <a:t>  </a:t>
            </a:r>
            <a:r>
              <a:rPr lang="en-ZA" sz="2096" dirty="0">
                <a:solidFill>
                  <a:srgbClr val="54838D"/>
                </a:solidFill>
              </a:rPr>
              <a:t>or via the FP&amp;M SETA website </a:t>
            </a:r>
          </a:p>
          <a:p>
            <a:pPr marL="326647" indent="-326647">
              <a:buFont typeface="Arial" panose="020B0604020202020204" pitchFamily="34" charset="0"/>
              <a:buChar char="•"/>
            </a:pPr>
            <a:endParaRPr lang="en-US" sz="2096" dirty="0">
              <a:solidFill>
                <a:srgbClr val="54838D"/>
              </a:solidFill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r>
              <a:rPr lang="en-US" sz="2096" dirty="0">
                <a:solidFill>
                  <a:srgbClr val="54838D"/>
                </a:solidFill>
              </a:rPr>
              <a:t>Career Portal can be accessed using the below link  </a:t>
            </a:r>
          </a:p>
          <a:p>
            <a:r>
              <a:rPr lang="en-US" sz="2096" dirty="0">
                <a:solidFill>
                  <a:srgbClr val="54838D"/>
                </a:solidFill>
                <a:hlinkClick r:id="rId3"/>
              </a:rPr>
              <a:t>http://www.careers-fpmseta.org.za</a:t>
            </a:r>
            <a:r>
              <a:rPr lang="en-US" sz="2096" dirty="0">
                <a:solidFill>
                  <a:srgbClr val="54838D"/>
                </a:solidFill>
              </a:rPr>
              <a:t> or via the FP&amp;M SETA website.</a:t>
            </a:r>
          </a:p>
          <a:p>
            <a:endParaRPr lang="en-US" sz="2096" dirty="0">
              <a:solidFill>
                <a:srgbClr val="54838D"/>
              </a:solidFill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r>
              <a:rPr lang="en-US" sz="2096" dirty="0">
                <a:solidFill>
                  <a:srgbClr val="54838D"/>
                </a:solidFill>
              </a:rPr>
              <a:t>For Remote and Telephonic support on the career portal contact </a:t>
            </a:r>
          </a:p>
          <a:p>
            <a:r>
              <a:rPr lang="en-US" sz="2096" dirty="0">
                <a:solidFill>
                  <a:srgbClr val="54838D"/>
                </a:solidFill>
              </a:rPr>
              <a:t>011 4031700 or e-mail </a:t>
            </a:r>
            <a:r>
              <a:rPr lang="en-US" sz="2096" dirty="0">
                <a:solidFill>
                  <a:srgbClr val="54838D"/>
                </a:solidFill>
                <a:hlinkClick r:id="rId4"/>
              </a:rPr>
              <a:t>ittechnical@fpmseta.org.za</a:t>
            </a:r>
            <a:r>
              <a:rPr lang="en-US" sz="2096" dirty="0">
                <a:solidFill>
                  <a:srgbClr val="54838D"/>
                </a:solidFill>
              </a:rPr>
              <a:t> </a:t>
            </a:r>
          </a:p>
          <a:p>
            <a:endParaRPr lang="en-US" sz="2096" dirty="0">
              <a:solidFill>
                <a:srgbClr val="54838D"/>
              </a:solidFill>
            </a:endParaRPr>
          </a:p>
          <a:p>
            <a:endParaRPr lang="en-US" sz="2096" dirty="0">
              <a:solidFill>
                <a:srgbClr val="54838D"/>
              </a:solidFill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endParaRPr lang="en-US" sz="2096" dirty="0">
              <a:solidFill>
                <a:srgbClr val="54838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9057" y="290541"/>
            <a:ext cx="816294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517" lvl="1" algn="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ACCESS, SUPPORT  AND LIVE DEMO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67" y="3524397"/>
            <a:ext cx="4807724" cy="33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CA54-A189-47AA-8C05-4DE37D7C609A}" type="slidenum">
              <a:rPr lang="en-ZA" smtClean="0"/>
              <a:pPr>
                <a:defRPr/>
              </a:pPr>
              <a:t>7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722254" y="2898858"/>
            <a:ext cx="272704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0" cap="none" spc="0" dirty="0">
                <a:ln w="0"/>
                <a:solidFill>
                  <a:srgbClr val="7B9C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867" y="1460433"/>
            <a:ext cx="4477288" cy="44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14172</TotalTime>
  <Words>332</Words>
  <Application>Microsoft Office PowerPoint</Application>
  <PresentationFormat>Widescreen</PresentationFormat>
  <Paragraphs>75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1_Office Theme</vt:lpstr>
      <vt:lpstr>PowerPoint Presentation</vt:lpstr>
      <vt:lpstr>PowerPoint Presentation</vt:lpstr>
      <vt:lpstr> BACKGROUND, FEATURES AND BENEFITS OF                  E-QUALIFICATIONS  PORTAL</vt:lpstr>
      <vt:lpstr>BACKGROUND ON CAREER PORTAL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 Mabotja</dc:creator>
  <cp:lastModifiedBy>PK Naicker</cp:lastModifiedBy>
  <cp:revision>356</cp:revision>
  <cp:lastPrinted>2017-11-21T07:15:18Z</cp:lastPrinted>
  <dcterms:created xsi:type="dcterms:W3CDTF">2015-07-07T11:00:19Z</dcterms:created>
  <dcterms:modified xsi:type="dcterms:W3CDTF">2022-01-19T12:30:52Z</dcterms:modified>
</cp:coreProperties>
</file>